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3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4" r:id="rId18"/>
    <p:sldId id="291" r:id="rId19"/>
    <p:sldId id="276" r:id="rId20"/>
    <p:sldId id="304" r:id="rId21"/>
    <p:sldId id="277" r:id="rId22"/>
    <p:sldId id="298" r:id="rId23"/>
    <p:sldId id="300" r:id="rId24"/>
    <p:sldId id="279" r:id="rId25"/>
    <p:sldId id="280" r:id="rId26"/>
    <p:sldId id="302" r:id="rId27"/>
    <p:sldId id="283" r:id="rId28"/>
    <p:sldId id="284" r:id="rId29"/>
    <p:sldId id="289" r:id="rId30"/>
    <p:sldId id="290" r:id="rId3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09B7"/>
    <a:srgbClr val="D7D7D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58" autoAdjust="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tangolo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tangolo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7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81777BE-9512-4BFD-A021-2033366A782A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10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D953C89-7A66-4D6B-B4B2-1588C184EB3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543AC-256A-409E-B075-25D1B4B5B6C0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D76E7-963B-454E-8EF1-9E351DB0BA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85B0A-CC22-45C2-A415-5AF1E45D8A96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8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A93AAA-F9D6-487F-A1D1-E24BAA40B9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4B0C640-F311-4E58-8C88-2B479C883080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6" name="Segnaposto numero diapositiva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490FD76-1FF9-44AE-B174-2BFC5FBF68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7" name="Segnaposto piè di pagina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E0F41C7-7068-455C-9E39-4A9A06FE3B1E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8" name="Segnaposto numero diapositiva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CDB18C3-CAD0-403D-A21A-A9FF17DE8F6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D0BCC-CB5B-4D94-B44D-5746D5369EDF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4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62EF0-C70A-4C86-9CDF-FF8E73F6AD9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FEFB-B394-4BCF-94ED-34EC916A33B8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E0D27E-0EE6-4B04-B10A-101D5798D98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C3AE7-A2E7-4513-818C-5610B86A6F06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110D-A0C1-4894-8881-D782EA9E71B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tangolo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ttangolo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tangolo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C751028-E6BA-4A34-B3A7-AF4AF48F788D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10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D3DBB8FC-1B77-4D1E-BABC-561710E5454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1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BD688-AE44-4B6E-BACD-90427DAC025E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4A4A2-CC40-455A-BCCD-C447C660FEA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B3ACE-D0E7-4A33-93EF-3DBF9F985A86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FF504-72FD-4C98-BD11-098EF73E66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7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E4B969-F0FD-406E-9C1B-F88419BDC425}" type="datetimeFigureOut">
              <a:rPr lang="it-IT"/>
              <a:pPr>
                <a:defRPr/>
              </a:pPr>
              <a:t>20/05/2011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tango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7695A4-3FC1-423B-A443-B9D72751374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9" r:id="rId2"/>
    <p:sldLayoutId id="2147483781" r:id="rId3"/>
    <p:sldLayoutId id="2147483782" r:id="rId4"/>
    <p:sldLayoutId id="2147483783" r:id="rId5"/>
    <p:sldLayoutId id="2147483778" r:id="rId6"/>
    <p:sldLayoutId id="2147483784" r:id="rId7"/>
    <p:sldLayoutId id="2147483777" r:id="rId8"/>
    <p:sldLayoutId id="2147483785" r:id="rId9"/>
    <p:sldLayoutId id="2147483776" r:id="rId10"/>
    <p:sldLayoutId id="2147483786" r:id="rId11"/>
  </p:sldLayoutIdLst>
  <p:transition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85750" y="1000125"/>
            <a:ext cx="8553450" cy="48672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600" dirty="0" smtClean="0">
                <a:latin typeface="Maiandra GD" pitchFamily="34" charset="0"/>
              </a:rPr>
              <a:t>Il ruolo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dell’infermiere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nel sostenere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la qualità di vita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dei pazienti: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l’esperienza </a:t>
            </a:r>
            <a:br>
              <a:rPr lang="it-IT" sz="3600" dirty="0" smtClean="0">
                <a:latin typeface="Maiandra GD" pitchFamily="34" charset="0"/>
              </a:rPr>
            </a:br>
            <a:r>
              <a:rPr lang="it-IT" sz="3600" dirty="0" smtClean="0">
                <a:latin typeface="Maiandra GD" pitchFamily="34" charset="0"/>
              </a:rPr>
              <a:t>di Negrar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3314" name="Sottotitolo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eaLnBrk="1" hangingPunct="1"/>
            <a:r>
              <a:rPr lang="it-IT" dirty="0" smtClean="0">
                <a:solidFill>
                  <a:srgbClr val="1509B7"/>
                </a:solidFill>
                <a:latin typeface="Maiandra GD" pitchFamily="34" charset="0"/>
              </a:rPr>
              <a:t>Martina  </a:t>
            </a:r>
            <a:r>
              <a:rPr lang="it-IT" dirty="0" err="1" smtClean="0">
                <a:solidFill>
                  <a:srgbClr val="1509B7"/>
                </a:solidFill>
                <a:latin typeface="Maiandra GD" pitchFamily="34" charset="0"/>
              </a:rPr>
              <a:t>Oliboni</a:t>
            </a:r>
            <a:r>
              <a:rPr lang="it-IT" dirty="0" smtClean="0">
                <a:solidFill>
                  <a:srgbClr val="1509B7"/>
                </a:solidFill>
                <a:latin typeface="Maiandra GD" pitchFamily="34" charset="0"/>
              </a:rPr>
              <a:t>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 l="54337" t="8855" r="1953" b="4753"/>
          <a:stretch>
            <a:fillRect/>
          </a:stretch>
        </p:blipFill>
        <p:spPr bwMode="auto">
          <a:xfrm>
            <a:off x="5214942" y="142852"/>
            <a:ext cx="3494083" cy="573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>
                <a:solidFill>
                  <a:srgbClr val="1509B7"/>
                </a:solidFill>
              </a:rPr>
              <a:t/>
            </a:r>
            <a:br>
              <a:rPr lang="it-IT" dirty="0" smtClean="0">
                <a:solidFill>
                  <a:srgbClr val="1509B7"/>
                </a:solidFill>
              </a:rPr>
            </a:br>
            <a:r>
              <a:rPr lang="it-IT" dirty="0" err="1" smtClean="0">
                <a:solidFill>
                  <a:srgbClr val="1509B7"/>
                </a:solidFill>
              </a:rPr>
              <a:t>Ad-sistere</a:t>
            </a:r>
            <a:r>
              <a:rPr lang="it-IT" dirty="0" smtClean="0"/>
              <a:t> 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433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it-IT" dirty="0" smtClean="0"/>
          </a:p>
          <a:p>
            <a:pPr eaLnBrk="1" hangingPunct="1">
              <a:buNone/>
            </a:pPr>
            <a:endParaRPr lang="it-IT" dirty="0" smtClean="0"/>
          </a:p>
          <a:p>
            <a:pPr eaLnBrk="1" hangingPunct="1"/>
            <a:r>
              <a:rPr lang="it-IT" sz="3600" dirty="0" smtClean="0"/>
              <a:t>Competenze specifiche: stare accanto</a:t>
            </a:r>
          </a:p>
          <a:p>
            <a:pPr eaLnBrk="1" hangingPunct="1"/>
            <a:r>
              <a:rPr lang="it-IT" sz="3600" dirty="0" smtClean="0"/>
              <a:t>Presenza: attitudine alla recettività</a:t>
            </a:r>
          </a:p>
          <a:p>
            <a:pPr eaLnBrk="1" hangingPunct="1"/>
            <a:r>
              <a:rPr lang="it-IT" sz="3600" dirty="0" smtClean="0"/>
              <a:t>Dialogo fatto di azioni</a:t>
            </a:r>
          </a:p>
          <a:p>
            <a:pPr eaLnBrk="1" hangingPunct="1"/>
            <a:endParaRPr lang="it-IT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775" y="0"/>
            <a:ext cx="8153400" cy="14287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1509B7"/>
                </a:solidFill>
              </a:rPr>
              <a:t>L’assistenza infermieristica : </a:t>
            </a:r>
            <a:br>
              <a:rPr lang="it-IT" dirty="0" smtClean="0">
                <a:solidFill>
                  <a:srgbClr val="1509B7"/>
                </a:solidFill>
              </a:rPr>
            </a:br>
            <a:r>
              <a:rPr lang="it-IT" dirty="0" err="1" smtClean="0">
                <a:solidFill>
                  <a:srgbClr val="1509B7"/>
                </a:solidFill>
              </a:rPr>
              <a:t>phrónesis</a:t>
            </a:r>
            <a:r>
              <a:rPr lang="it-IT" dirty="0" smtClean="0">
                <a:solidFill>
                  <a:srgbClr val="1509B7"/>
                </a:solidFill>
              </a:rPr>
              <a:t> (saggezza pratica) </a:t>
            </a:r>
            <a:endParaRPr lang="it-IT" dirty="0">
              <a:solidFill>
                <a:srgbClr val="1509B7"/>
              </a:solidFill>
            </a:endParaRPr>
          </a:p>
        </p:txBody>
      </p:sp>
      <p:sp>
        <p:nvSpPr>
          <p:cNvPr id="15362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72072"/>
          </a:xfrm>
        </p:spPr>
        <p:txBody>
          <a:bodyPr/>
          <a:lstStyle/>
          <a:p>
            <a:pPr eaLnBrk="1" hangingPunct="1"/>
            <a:endParaRPr lang="it-IT" dirty="0" smtClean="0"/>
          </a:p>
          <a:p>
            <a:pPr eaLnBrk="1" hangingPunct="1"/>
            <a:r>
              <a:rPr lang="it-IT" dirty="0" smtClean="0"/>
              <a:t>Scienza e arte, tecnica ed etica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	per comprendere e soddisfare i bisogni di assistenza in modo misurabile, efficace ed efficiente,  adeguato e rispettoso della sua alterità</a:t>
            </a:r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  <a:p>
            <a:pPr eaLnBrk="1" hangingPunct="1"/>
            <a:r>
              <a:rPr lang="it-IT" dirty="0" smtClean="0"/>
              <a:t>Il bisogno di assistenza riflette tutte le dimensioni costitutive della persona umana: </a:t>
            </a:r>
            <a:r>
              <a:rPr lang="it-IT" dirty="0" err="1" smtClean="0"/>
              <a:t>bio-fisiologica</a:t>
            </a:r>
            <a:r>
              <a:rPr lang="it-IT" dirty="0" smtClean="0"/>
              <a:t>, psicologica,  socio-culturale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/>
          <p:cNvSpPr>
            <a:spLocks noGrp="1"/>
          </p:cNvSpPr>
          <p:nvPr>
            <p:ph type="title"/>
          </p:nvPr>
        </p:nvSpPr>
        <p:spPr>
          <a:xfrm>
            <a:off x="612775" y="214313"/>
            <a:ext cx="8153400" cy="1357312"/>
          </a:xfrm>
        </p:spPr>
        <p:txBody>
          <a:bodyPr/>
          <a:lstStyle/>
          <a:p>
            <a:pPr eaLnBrk="1" hangingPunct="1"/>
            <a:r>
              <a:rPr lang="it-IT" sz="5300" i="1" baseline="30000" smtClean="0">
                <a:solidFill>
                  <a:srgbClr val="1509B7"/>
                </a:solidFill>
              </a:rPr>
              <a:t>Principi fondamentali della assistenza infermieristica</a:t>
            </a:r>
            <a:r>
              <a:rPr lang="it-IT" i="1" baseline="30000" smtClean="0">
                <a:solidFill>
                  <a:srgbClr val="1509B7"/>
                </a:solidFill>
              </a:rPr>
              <a:t> </a:t>
            </a:r>
            <a:r>
              <a:rPr lang="it-IT" i="1" smtClean="0">
                <a:solidFill>
                  <a:srgbClr val="1509B7"/>
                </a:solidFill>
              </a:rPr>
              <a:t>                      </a:t>
            </a:r>
            <a:r>
              <a:rPr lang="it-IT" sz="4000" b="1" baseline="30000" smtClean="0">
                <a:solidFill>
                  <a:srgbClr val="1509B7"/>
                </a:solidFill>
              </a:rPr>
              <a:t>V. Henderson</a:t>
            </a:r>
            <a:endParaRPr lang="it-IT" sz="4000" b="1" smtClean="0">
              <a:solidFill>
                <a:srgbClr val="1509B7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«...mentre è importante stabilire che esistono bisogni comuni a tutti, è altrettanto importante rendersi conto che tali bisogni vengono soddisfatti a seconda del modo diverso di concepire la vita, di cui esistono varietà infinite.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dirty="0" smtClean="0"/>
              <a:t>Ciò significa che l’infermiera, nonostante la sua competenza e la volontà di riuscire, non potrà mai comprendere pienamente che cosa rappresenti il benessere per un’altra persona e si troverà imbarazzata a provvedervi.  Potrà soltanto aiutare l’assistito a compiere quegli atti tendenti a raggiungere uno stato che per lui significa salute, o benessere o guarigione o una buona morte»</a:t>
            </a:r>
            <a:endParaRPr lang="it-IT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L’accoglienza e l’accettazione: la creazione di un percorso condiviso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Il vissuto della persona con patologia oncologica 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Dolore/sofferenza 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Qualità di vita, qualità di morte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La continuità: care over time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Care in oncologia</a:t>
            </a:r>
          </a:p>
          <a:p>
            <a:pPr eaLnBrk="1" hangingPunct="1"/>
            <a:endParaRPr lang="it-IT" smtClean="0">
              <a:solidFill>
                <a:srgbClr val="D7D7D7"/>
              </a:solidFill>
            </a:endParaRP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Simultaneous  Care</a:t>
            </a:r>
          </a:p>
        </p:txBody>
      </p:sp>
      <p:sp>
        <p:nvSpPr>
          <p:cNvPr id="18434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Modalità di approccio fatta di presenza quotidiana, collaborazione “fianco a fianco”, di fiducia </a:t>
            </a:r>
          </a:p>
          <a:p>
            <a:pPr eaLnBrk="1" hangingPunct="1"/>
            <a:r>
              <a:rPr lang="it-IT" smtClean="0"/>
              <a:t>Ottimizza la qualità della vita in ogni fase della malattia</a:t>
            </a:r>
          </a:p>
          <a:p>
            <a:pPr eaLnBrk="1" hangingPunct="1"/>
            <a:r>
              <a:rPr lang="it-IT" smtClean="0"/>
              <a:t>Garantisce continuità di cura, con appropriati obiettivi in ogni singola situazione</a:t>
            </a:r>
          </a:p>
          <a:p>
            <a:pPr eaLnBrk="1" hangingPunct="1"/>
            <a:r>
              <a:rPr lang="it-IT" smtClean="0"/>
              <a:t>Evita il senso di abbandono nella fase terminale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Narrative medicine</a:t>
            </a:r>
          </a:p>
        </p:txBody>
      </p:sp>
      <p:sp>
        <p:nvSpPr>
          <p:cNvPr id="1945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r>
              <a:rPr lang="it-IT" smtClean="0"/>
              <a:t>Un clima di “alleanza terapeutica”</a:t>
            </a:r>
          </a:p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r>
              <a:rPr lang="it-IT" smtClean="0"/>
              <a:t>Modello organizzativo centrato sul paziente:     dalla frammentazione ad un approccio globale</a:t>
            </a:r>
          </a:p>
          <a:p>
            <a:pPr eaLnBrk="1" hangingPunct="1">
              <a:buFont typeface="Wingdings" pitchFamily="2" charset="2"/>
              <a:buNone/>
            </a:pPr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Oncologia di Negrar</a:t>
            </a:r>
          </a:p>
        </p:txBody>
      </p:sp>
      <p:sp>
        <p:nvSpPr>
          <p:cNvPr id="20482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it-IT" sz="2700" dirty="0" smtClean="0"/>
          </a:p>
          <a:p>
            <a:pPr eaLnBrk="1" hangingPunct="1">
              <a:lnSpc>
                <a:spcPct val="90000"/>
              </a:lnSpc>
            </a:pPr>
            <a:r>
              <a:rPr lang="it-IT" sz="2700" dirty="0" smtClean="0"/>
              <a:t>Creazione di un percorso condiviso: presa in carico </a:t>
            </a:r>
          </a:p>
          <a:p>
            <a:pPr eaLnBrk="1" hangingPunct="1">
              <a:lnSpc>
                <a:spcPct val="90000"/>
              </a:lnSpc>
            </a:pPr>
            <a:r>
              <a:rPr lang="it-IT" sz="2700" dirty="0" smtClean="0"/>
              <a:t>Importanza del </a:t>
            </a:r>
            <a:r>
              <a:rPr lang="it-IT" sz="2700" dirty="0" err="1" smtClean="0"/>
              <a:t>setting</a:t>
            </a:r>
            <a:r>
              <a:rPr lang="it-IT" sz="2700" dirty="0" smtClean="0"/>
              <a:t> di cura </a:t>
            </a:r>
          </a:p>
          <a:p>
            <a:pPr eaLnBrk="1" hangingPunct="1">
              <a:lnSpc>
                <a:spcPct val="90000"/>
              </a:lnSpc>
            </a:pPr>
            <a:r>
              <a:rPr lang="it-IT" sz="2700" dirty="0" smtClean="0"/>
              <a:t>Implementazione continua delle competenze professionali specifiche  </a:t>
            </a:r>
          </a:p>
          <a:p>
            <a:pPr eaLnBrk="1" hangingPunct="1">
              <a:lnSpc>
                <a:spcPct val="90000"/>
              </a:lnSpc>
            </a:pPr>
            <a:r>
              <a:rPr lang="it-IT" sz="2700" dirty="0" smtClean="0"/>
              <a:t>Modelli di integrazione precoci tra malattia acuta e palliativa</a:t>
            </a:r>
          </a:p>
          <a:p>
            <a:pPr eaLnBrk="1" hangingPunct="1">
              <a:lnSpc>
                <a:spcPct val="90000"/>
              </a:lnSpc>
            </a:pPr>
            <a:r>
              <a:rPr lang="it-IT" sz="2700" dirty="0" smtClean="0"/>
              <a:t>Dimensione della continuità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sz="2700" dirty="0" smtClean="0"/>
          </a:p>
          <a:p>
            <a:pPr eaLnBrk="1" hangingPunct="1">
              <a:lnSpc>
                <a:spcPct val="90000"/>
              </a:lnSpc>
            </a:pPr>
            <a:endParaRPr lang="it-IT" sz="27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endParaRPr lang="it-IT" smtClean="0"/>
          </a:p>
        </p:txBody>
      </p:sp>
      <p:pic>
        <p:nvPicPr>
          <p:cNvPr id="21506" name="Picture 4" descr="diario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L’accoglienza e l’accettazione: la creazione di un percorso condiviso</a:t>
            </a:r>
          </a:p>
          <a:p>
            <a:pPr eaLnBrk="1" hangingPunct="1"/>
            <a:r>
              <a:rPr lang="it-IT" smtClean="0"/>
              <a:t>Il vissuto della persona con patologia oncologica 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Dolore/sofferenza 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Qualità di vita, qualità di morte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La continuità: care over time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Care in oncologia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775" y="428625"/>
            <a:ext cx="8153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1509B7"/>
                </a:solidFill>
              </a:rPr>
              <a:t>Unità di significato per il paziente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23554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Paura, solitudine, ricerca di comprensione,       ricerca di sostegno</a:t>
            </a:r>
          </a:p>
          <a:p>
            <a:pPr eaLnBrk="1" hangingPunct="1"/>
            <a:r>
              <a:rPr lang="it-IT" smtClean="0"/>
              <a:t>Senso di peso per i familiari, bisogno di sentirsi riconosciuti come persona, affrontare la morte senza dolore</a:t>
            </a:r>
          </a:p>
          <a:p>
            <a:pPr eaLnBrk="1" hangingPunct="1"/>
            <a:r>
              <a:rPr lang="it-IT" smtClean="0"/>
              <a:t>Commozione e pianto, reciprocità nel dare, rispetto della dignità</a:t>
            </a:r>
          </a:p>
          <a:p>
            <a:pPr eaLnBrk="1" hangingPunct="1"/>
            <a:r>
              <a:rPr lang="it-IT" smtClean="0"/>
              <a:t>Valore dell’ascolto, fuga, religiosità</a:t>
            </a:r>
          </a:p>
          <a:p>
            <a:pPr eaLnBrk="1" hangingPunct="1"/>
            <a:r>
              <a:rPr lang="it-IT" smtClean="0"/>
              <a:t>Senso di impotenza, bisogno di sincerità, amarezza 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dirty="0" err="1" smtClean="0">
                <a:solidFill>
                  <a:srgbClr val="1509B7"/>
                </a:solidFill>
              </a:rPr>
              <a:t>Sense</a:t>
            </a:r>
            <a:r>
              <a:rPr lang="it-IT" dirty="0" smtClean="0">
                <a:solidFill>
                  <a:srgbClr val="1509B7"/>
                </a:solidFill>
              </a:rPr>
              <a:t> </a:t>
            </a:r>
            <a:r>
              <a:rPr lang="it-IT" dirty="0" err="1" smtClean="0">
                <a:solidFill>
                  <a:srgbClr val="1509B7"/>
                </a:solidFill>
              </a:rPr>
              <a:t>making</a:t>
            </a:r>
            <a:endParaRPr lang="it-IT" dirty="0" smtClean="0">
              <a:solidFill>
                <a:srgbClr val="1509B7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829175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3600" dirty="0" smtClean="0"/>
              <a:t>Malattia:  esperienza olistica definita infermità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3600" dirty="0" smtClean="0"/>
              <a:t>Ricerca di un senso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3600" dirty="0" smtClean="0"/>
              <a:t>Riconoscimento dell’autodeterminazione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3600" dirty="0" smtClean="0"/>
              <a:t>Costituzione di un legame di appartenenza</a:t>
            </a:r>
            <a:endParaRPr lang="it-IT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775" y="142875"/>
            <a:ext cx="8153400" cy="12144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1509B7"/>
                </a:solidFill>
              </a:rPr>
              <a:t>Il contatto: relazione primaria con </a:t>
            </a:r>
            <a:br>
              <a:rPr lang="it-IT" dirty="0" smtClean="0">
                <a:solidFill>
                  <a:srgbClr val="1509B7"/>
                </a:solidFill>
              </a:rPr>
            </a:br>
            <a:r>
              <a:rPr lang="it-IT" dirty="0" smtClean="0">
                <a:solidFill>
                  <a:srgbClr val="1509B7"/>
                </a:solidFill>
              </a:rPr>
              <a:t>il corpo malato</a:t>
            </a:r>
            <a:endParaRPr lang="it-IT" dirty="0">
              <a:solidFill>
                <a:srgbClr val="1509B7"/>
              </a:solidFill>
            </a:endParaRPr>
          </a:p>
        </p:txBody>
      </p:sp>
      <p:sp>
        <p:nvSpPr>
          <p:cNvPr id="25602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Separazione dall’immagine del corpo così come era nella fase di vita precedente la malattia</a:t>
            </a:r>
          </a:p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r>
              <a:rPr lang="it-IT" smtClean="0"/>
              <a:t>Non è con il corpo malato che noi infermieri dialoghiamo, ma con il vissuto, con il corpo che vive, con le sue emozioni</a:t>
            </a:r>
          </a:p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r>
              <a:rPr lang="it-IT" smtClean="0"/>
              <a:t>Ricostruire e unificare l’immagine del corpo che si è frammentato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Il tempo</a:t>
            </a:r>
          </a:p>
        </p:txBody>
      </p:sp>
      <p:sp>
        <p:nvSpPr>
          <p:cNvPr id="26626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r>
              <a:rPr lang="it-IT" smtClean="0"/>
              <a:t>Elaborare le informazioni, i significati, le implicazioni di malattia nella vita</a:t>
            </a:r>
          </a:p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r>
              <a:rPr lang="it-IT" smtClean="0"/>
              <a:t>Tempo per stare con la persona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775" y="-142875"/>
            <a:ext cx="8153400" cy="15001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1509B7"/>
                </a:solidFill>
              </a:rPr>
              <a:t>La relazione: </a:t>
            </a:r>
            <a:br>
              <a:rPr lang="it-IT" dirty="0" smtClean="0">
                <a:solidFill>
                  <a:srgbClr val="1509B7"/>
                </a:solidFill>
              </a:rPr>
            </a:br>
            <a:r>
              <a:rPr lang="it-IT" dirty="0" smtClean="0">
                <a:solidFill>
                  <a:srgbClr val="1509B7"/>
                </a:solidFill>
              </a:rPr>
              <a:t>comunicazione come atto terapeutico</a:t>
            </a:r>
            <a:endParaRPr lang="it-IT" dirty="0">
              <a:solidFill>
                <a:srgbClr val="1509B7"/>
              </a:solidFill>
            </a:endParaRPr>
          </a:p>
        </p:txBody>
      </p:sp>
      <p:sp>
        <p:nvSpPr>
          <p:cNvPr id="27650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Rilevare i bisogni</a:t>
            </a:r>
          </a:p>
          <a:p>
            <a:pPr eaLnBrk="1" hangingPunct="1"/>
            <a:r>
              <a:rPr lang="it-IT" smtClean="0"/>
              <a:t>Verificare la rete di supporto</a:t>
            </a:r>
          </a:p>
          <a:p>
            <a:pPr eaLnBrk="1" hangingPunct="1"/>
            <a:r>
              <a:rPr lang="it-IT" smtClean="0"/>
              <a:t>Comunicare diagnosi e prognosi</a:t>
            </a:r>
          </a:p>
          <a:p>
            <a:pPr eaLnBrk="1" hangingPunct="1"/>
            <a:r>
              <a:rPr lang="it-IT" smtClean="0"/>
              <a:t>Considerare i desideri </a:t>
            </a:r>
          </a:p>
          <a:p>
            <a:pPr eaLnBrk="1" hangingPunct="1"/>
            <a:r>
              <a:rPr lang="it-IT" smtClean="0"/>
              <a:t>Condividere la scelta di trattamento</a:t>
            </a:r>
          </a:p>
          <a:p>
            <a:pPr eaLnBrk="1" hangingPunct="1"/>
            <a:r>
              <a:rPr lang="it-IT" smtClean="0"/>
              <a:t>Anticipare i bisogni e le terapie di supporto</a:t>
            </a:r>
          </a:p>
          <a:p>
            <a:pPr eaLnBrk="1" hangingPunct="1"/>
            <a:r>
              <a:rPr lang="it-IT" smtClean="0"/>
              <a:t>Capire quando è tempo di fermarsi con le terapie antitumorali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L’accoglienza e l’accettazione: la creazione di un percorso condiviso</a:t>
            </a:r>
          </a:p>
          <a:p>
            <a:pPr eaLnBrk="1" hangingPunct="1"/>
            <a:r>
              <a:rPr lang="it-IT" smtClean="0"/>
              <a:t>Il vissuto della persona con patologia oncologica </a:t>
            </a:r>
          </a:p>
          <a:p>
            <a:pPr eaLnBrk="1" hangingPunct="1"/>
            <a:r>
              <a:rPr lang="it-IT" smtClean="0"/>
              <a:t>Dolore/sofferenza 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Qualità di vita, qualità di morte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La continuità: care over time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Care in oncologia</a:t>
            </a:r>
          </a:p>
          <a:p>
            <a:pPr eaLnBrk="1" hangingPunct="1"/>
            <a:endParaRPr lang="it-IT" smtClean="0">
              <a:solidFill>
                <a:srgbClr val="D7D7D7"/>
              </a:solidFill>
            </a:endParaRP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Terapia della sofferenza</a:t>
            </a:r>
          </a:p>
        </p:txBody>
      </p:sp>
      <p:sp>
        <p:nvSpPr>
          <p:cNvPr id="2969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it-IT" smtClean="0"/>
          </a:p>
          <a:p>
            <a:pPr eaLnBrk="1" hangingPunct="1"/>
            <a:r>
              <a:rPr lang="it-IT" smtClean="0"/>
              <a:t>Dolore =  malattia non sintomo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cura rivolta all’intera sfera psicofisica</a:t>
            </a:r>
          </a:p>
          <a:p>
            <a:pPr eaLnBrk="1" hangingPunct="1"/>
            <a:endParaRPr lang="it-IT" smtClean="0"/>
          </a:p>
          <a:p>
            <a:pPr eaLnBrk="1" hangingPunct="1"/>
            <a:r>
              <a:rPr lang="it-IT" b="1" smtClean="0"/>
              <a:t>Legge 38 </a:t>
            </a:r>
            <a:r>
              <a:rPr lang="it-IT" smtClean="0"/>
              <a:t>(15 Marzo 2010)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priorità sanitaria nazionale in tema di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Controllo del dolore e di Cure Palliative.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0722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b="1" smtClean="0"/>
              <a:t>Articolo 34 (CD)</a:t>
            </a:r>
            <a:r>
              <a:rPr lang="it-IT" smtClean="0"/>
              <a:t>: L'infermiere si attiva per prevenire e contrastare il dolore e alleviare la sofferenza. Si adopera affinché l’assistito riceva tutti i trattamenti necessari</a:t>
            </a:r>
          </a:p>
          <a:p>
            <a:pPr eaLnBrk="1" hangingPunct="1"/>
            <a:r>
              <a:rPr lang="it-IT" b="1" smtClean="0"/>
              <a:t>Articolo 35 (CD)</a:t>
            </a:r>
            <a:r>
              <a:rPr lang="it-IT" smtClean="0"/>
              <a:t>: L'infermiere presta assistenza qualunque sia la condizione clinica e fino al termine della vita all’assistito, riconoscendo l'importanza della palliazione e del conforto ambientale, fisico, psicologico, relazionale, spirituale. 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2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4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4400" dirty="0" smtClean="0"/>
              <a:t>			</a:t>
            </a:r>
            <a:r>
              <a:rPr lang="it-IT" sz="9600" dirty="0" err="1" smtClean="0"/>
              <a:t>multidisciplinary</a:t>
            </a:r>
            <a:r>
              <a:rPr lang="it-IT" sz="96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9600" dirty="0" smtClean="0"/>
              <a:t>			</a:t>
            </a:r>
            <a:r>
              <a:rPr lang="it-IT" sz="9600" dirty="0" err="1" smtClean="0"/>
              <a:t>approach</a:t>
            </a:r>
            <a:r>
              <a:rPr lang="it-IT" sz="9600" dirty="0" smtClean="0"/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9600" dirty="0" smtClean="0"/>
              <a:t>				</a:t>
            </a:r>
            <a:r>
              <a:rPr lang="it-IT" sz="7400" dirty="0" smtClean="0"/>
              <a:t>											</a:t>
            </a:r>
            <a:r>
              <a:rPr lang="it-IT" sz="9600" dirty="0" err="1" smtClean="0"/>
              <a:t>multidimensional</a:t>
            </a:r>
            <a:r>
              <a:rPr lang="it-IT" sz="9600" dirty="0" smtClean="0"/>
              <a:t> 						</a:t>
            </a:r>
            <a:r>
              <a:rPr lang="it-IT" sz="9600" dirty="0" err="1" smtClean="0"/>
              <a:t>evaluation</a:t>
            </a:r>
            <a:r>
              <a:rPr lang="it-IT" sz="9600" dirty="0" smtClean="0"/>
              <a:t>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7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7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sz="74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7400" dirty="0" smtClean="0"/>
              <a:t>			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7400" dirty="0" smtClean="0"/>
              <a:t>			</a:t>
            </a:r>
            <a:r>
              <a:rPr lang="it-IT" sz="9600" dirty="0" err="1" smtClean="0"/>
              <a:t>treating</a:t>
            </a:r>
            <a:r>
              <a:rPr lang="it-IT" sz="9600" dirty="0" smtClean="0"/>
              <a:t> and </a:t>
            </a:r>
            <a:r>
              <a:rPr lang="it-IT" sz="9600" dirty="0" err="1" smtClean="0"/>
              <a:t>caring</a:t>
            </a:r>
            <a:r>
              <a:rPr lang="it-IT" sz="9600" dirty="0" smtClean="0"/>
              <a:t> the 						</a:t>
            </a:r>
            <a:r>
              <a:rPr lang="it-IT" sz="9600" dirty="0" err="1" smtClean="0"/>
              <a:t>cancer</a:t>
            </a:r>
            <a:r>
              <a:rPr lang="it-IT" sz="9600" dirty="0" smtClean="0"/>
              <a:t>								the </a:t>
            </a:r>
            <a:r>
              <a:rPr lang="it-IT" sz="9600" dirty="0" err="1" smtClean="0"/>
              <a:t>patient</a:t>
            </a:r>
            <a:r>
              <a:rPr lang="it-IT" sz="9600" dirty="0" smtClean="0"/>
              <a:t>							the family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2714625" y="3500438"/>
            <a:ext cx="314325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1509B7"/>
                </a:solidFill>
              </a:rPr>
              <a:t>PATIENT</a:t>
            </a:r>
          </a:p>
        </p:txBody>
      </p:sp>
      <p:sp>
        <p:nvSpPr>
          <p:cNvPr id="5" name="Freccia circolare a destra 4"/>
          <p:cNvSpPr/>
          <p:nvPr/>
        </p:nvSpPr>
        <p:spPr>
          <a:xfrm>
            <a:off x="1071563" y="2571750"/>
            <a:ext cx="731837" cy="121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Freccia circolare a sinistra 9"/>
          <p:cNvSpPr/>
          <p:nvPr/>
        </p:nvSpPr>
        <p:spPr>
          <a:xfrm>
            <a:off x="7643813" y="3357563"/>
            <a:ext cx="731837" cy="12160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Oncologia di Negrar</a:t>
            </a:r>
          </a:p>
        </p:txBody>
      </p:sp>
      <p:sp>
        <p:nvSpPr>
          <p:cNvPr id="32770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785938"/>
            <a:ext cx="8153400" cy="4310062"/>
          </a:xfrm>
        </p:spPr>
        <p:txBody>
          <a:bodyPr/>
          <a:lstStyle/>
          <a:p>
            <a:pPr eaLnBrk="1" hangingPunct="1"/>
            <a:endParaRPr lang="it-IT" sz="2800" smtClean="0"/>
          </a:p>
          <a:p>
            <a:pPr eaLnBrk="1" hangingPunct="1"/>
            <a:r>
              <a:rPr lang="it-IT" sz="2800" smtClean="0"/>
              <a:t>Valutazione del dolore: scala NRS</a:t>
            </a:r>
          </a:p>
          <a:p>
            <a:pPr eaLnBrk="1" hangingPunct="1">
              <a:buFont typeface="Wingdings" pitchFamily="2" charset="2"/>
              <a:buNone/>
            </a:pPr>
            <a:endParaRPr lang="it-IT" sz="2800" smtClean="0"/>
          </a:p>
          <a:p>
            <a:pPr eaLnBrk="1" hangingPunct="1"/>
            <a:r>
              <a:rPr lang="it-IT" sz="2800" smtClean="0"/>
              <a:t>Riconoscere la soggettività del dolore:                piena partecipazione della persona assistita alle cure in quanto</a:t>
            </a:r>
            <a:r>
              <a:rPr lang="it-IT" sz="2800" b="1" smtClean="0"/>
              <a:t> </a:t>
            </a:r>
            <a:r>
              <a:rPr lang="it-IT" sz="2800" smtClean="0"/>
              <a:t>soggetto competente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L’accoglienza e l’accettazione: la creazione di un percorso condiviso</a:t>
            </a:r>
          </a:p>
          <a:p>
            <a:pPr eaLnBrk="1" hangingPunct="1"/>
            <a:r>
              <a:rPr lang="it-IT" smtClean="0"/>
              <a:t>Il vissuto della persona con patologia oncologica </a:t>
            </a:r>
          </a:p>
          <a:p>
            <a:pPr eaLnBrk="1" hangingPunct="1"/>
            <a:r>
              <a:rPr lang="it-IT" smtClean="0"/>
              <a:t>Dolore/sofferenza </a:t>
            </a:r>
          </a:p>
          <a:p>
            <a:pPr eaLnBrk="1" hangingPunct="1"/>
            <a:r>
              <a:rPr lang="it-IT" smtClean="0"/>
              <a:t>Care in oncologia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La continuità: care over time</a:t>
            </a:r>
          </a:p>
          <a:p>
            <a:pPr eaLnBrk="1" hangingPunct="1"/>
            <a:r>
              <a:rPr lang="it-IT" smtClean="0">
                <a:solidFill>
                  <a:srgbClr val="D7D7D7"/>
                </a:solidFill>
              </a:rPr>
              <a:t>Qualità di vita, qualità di morte</a:t>
            </a:r>
          </a:p>
          <a:p>
            <a:pPr eaLnBrk="1" hangingPunct="1"/>
            <a:endParaRPr lang="it-IT" smtClean="0">
              <a:solidFill>
                <a:srgbClr val="D7D7D7"/>
              </a:solidFill>
            </a:endParaRP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To cure..  to care</a:t>
            </a:r>
          </a:p>
        </p:txBody>
      </p:sp>
      <p:sp>
        <p:nvSpPr>
          <p:cNvPr id="34818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it-IT" sz="2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2700" smtClean="0"/>
          </a:p>
          <a:p>
            <a:pPr eaLnBrk="1" hangingPunct="1">
              <a:lnSpc>
                <a:spcPct val="80000"/>
              </a:lnSpc>
            </a:pPr>
            <a:r>
              <a:rPr lang="it-IT" sz="2700" smtClean="0"/>
              <a:t>Valore all’emozione</a:t>
            </a:r>
          </a:p>
          <a:p>
            <a:pPr eaLnBrk="1" hangingPunct="1">
              <a:lnSpc>
                <a:spcPct val="80000"/>
              </a:lnSpc>
            </a:pPr>
            <a:r>
              <a:rPr lang="it-IT" sz="2700" smtClean="0"/>
              <a:t>Valore all’ ascolto, al pianto</a:t>
            </a:r>
          </a:p>
          <a:p>
            <a:pPr eaLnBrk="1" hangingPunct="1">
              <a:lnSpc>
                <a:spcPct val="80000"/>
              </a:lnSpc>
            </a:pPr>
            <a:r>
              <a:rPr lang="it-IT" sz="2700" smtClean="0"/>
              <a:t>Prendersi cura </a:t>
            </a:r>
          </a:p>
          <a:p>
            <a:pPr eaLnBrk="1" hangingPunct="1">
              <a:lnSpc>
                <a:spcPct val="80000"/>
              </a:lnSpc>
            </a:pPr>
            <a:r>
              <a:rPr lang="it-IT" sz="2700" smtClean="0"/>
              <a:t>Atteggiamento di comunicazione aperta</a:t>
            </a:r>
          </a:p>
          <a:p>
            <a:pPr lvl="1" algn="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sz="2400" smtClean="0"/>
              <a:t>stare con competenza</a:t>
            </a:r>
          </a:p>
          <a:p>
            <a:pPr lvl="1" algn="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sz="2400" smtClean="0"/>
              <a:t>ambiente che non spezzi le abitudini</a:t>
            </a:r>
          </a:p>
          <a:p>
            <a:pPr lvl="1" algn="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sz="2400" smtClean="0"/>
              <a:t>lavoro con i familiari</a:t>
            </a:r>
          </a:p>
          <a:p>
            <a:pPr lvl="1" algn="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sz="2400" smtClean="0"/>
              <a:t>consapevolezza delle proprie emozioni</a:t>
            </a:r>
          </a:p>
          <a:p>
            <a:pPr lvl="1" algn="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sz="2400" smtClean="0"/>
              <a:t>senso del limite </a:t>
            </a:r>
          </a:p>
          <a:p>
            <a:pPr eaLnBrk="1" hangingPunct="1">
              <a:lnSpc>
                <a:spcPct val="80000"/>
              </a:lnSpc>
            </a:pPr>
            <a:endParaRPr lang="it-IT" sz="2700" smtClean="0"/>
          </a:p>
          <a:p>
            <a:pPr eaLnBrk="1" hangingPunct="1">
              <a:lnSpc>
                <a:spcPct val="80000"/>
              </a:lnSpc>
            </a:pPr>
            <a:endParaRPr lang="it-IT" sz="270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/>
              <a:t>L’accoglienza e l’accettazione: la creazione di un percorso condiviso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/>
              <a:t>Il vissuto della persona con patologia oncologica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/>
              <a:t>Dolore/sofferenza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/>
              <a:t>Care in oncologia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/>
              <a:t>Qualità di vita, qualità di morte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La continuità: care </a:t>
            </a:r>
            <a:r>
              <a:rPr lang="it-IT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over</a:t>
            </a:r>
            <a:r>
              <a:rPr lang="it-IT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time</a:t>
            </a:r>
            <a:endParaRPr lang="it-IT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Oncologia di Negrar</a:t>
            </a:r>
          </a:p>
        </p:txBody>
      </p:sp>
      <p:sp>
        <p:nvSpPr>
          <p:cNvPr id="37890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857375"/>
            <a:ext cx="8153400" cy="4238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r>
              <a:rPr lang="it-IT" smtClean="0"/>
              <a:t>Atteggiamento di accompagnamento rispettoso della dignità e dei desideri </a:t>
            </a:r>
          </a:p>
          <a:p>
            <a:pPr eaLnBrk="1" hangingPunct="1"/>
            <a:endParaRPr lang="it-IT" smtClean="0"/>
          </a:p>
          <a:p>
            <a:pPr eaLnBrk="1" hangingPunct="1"/>
            <a:r>
              <a:rPr lang="it-IT" smtClean="0"/>
              <a:t>Ricerca di un senso per arrivare alla fine con un fine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(dolore, relazione, proporzionalità delle cure)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La solitudine nel morire</a:t>
            </a:r>
          </a:p>
        </p:txBody>
      </p:sp>
      <p:sp>
        <p:nvSpPr>
          <p:cNvPr id="38914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428750"/>
            <a:ext cx="8153400" cy="52149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5200" smtClean="0"/>
              <a:t>	 </a:t>
            </a:r>
            <a:r>
              <a:rPr lang="it-IT" sz="4200" smtClean="0"/>
              <a:t>Integrazione dell’equipe</a:t>
            </a:r>
          </a:p>
          <a:p>
            <a:pPr eaLnBrk="1" hangingPunct="1"/>
            <a:r>
              <a:rPr lang="it-IT" smtClean="0"/>
              <a:t>Mancanza di linee guida</a:t>
            </a:r>
          </a:p>
          <a:p>
            <a:pPr eaLnBrk="1" hangingPunct="1"/>
            <a:r>
              <a:rPr lang="it-IT" smtClean="0"/>
              <a:t>Impatto emozionale</a:t>
            </a:r>
          </a:p>
          <a:p>
            <a:pPr eaLnBrk="1" hangingPunct="1"/>
            <a:r>
              <a:rPr lang="it-IT" smtClean="0"/>
              <a:t>Difficoltà e natura controversa di molte scelte che si devono fare </a:t>
            </a:r>
          </a:p>
          <a:p>
            <a:pPr eaLnBrk="1" hangingPunct="1"/>
            <a:r>
              <a:rPr lang="it-IT" smtClean="0"/>
              <a:t>Diversità filosofica, spirituale e religiosa di approccio al malato terminale delle varie persone dell’equipe 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it-IT" smtClean="0"/>
              <a:t>L’accoglienza e l’accettazione: la creazione di un percorso condiviso</a:t>
            </a:r>
          </a:p>
          <a:p>
            <a:pPr eaLnBrk="1" hangingPunct="1"/>
            <a:r>
              <a:rPr lang="it-IT" smtClean="0"/>
              <a:t>Il vissuto della persona con patologia oncologica </a:t>
            </a:r>
          </a:p>
          <a:p>
            <a:pPr eaLnBrk="1" hangingPunct="1"/>
            <a:r>
              <a:rPr lang="it-IT" smtClean="0"/>
              <a:t>Dolore/sofferenza </a:t>
            </a:r>
          </a:p>
          <a:p>
            <a:pPr eaLnBrk="1" hangingPunct="1"/>
            <a:r>
              <a:rPr lang="it-IT" smtClean="0"/>
              <a:t>Care in oncologia</a:t>
            </a:r>
          </a:p>
          <a:p>
            <a:pPr eaLnBrk="1" hangingPunct="1"/>
            <a:r>
              <a:rPr lang="it-IT" smtClean="0"/>
              <a:t>Qualità di vita, qualità di morte</a:t>
            </a:r>
          </a:p>
          <a:p>
            <a:pPr eaLnBrk="1" hangingPunct="1"/>
            <a:r>
              <a:rPr lang="it-IT" smtClean="0"/>
              <a:t>La continuità: care over time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Discharge Planning</a:t>
            </a:r>
          </a:p>
        </p:txBody>
      </p:sp>
      <p:sp>
        <p:nvSpPr>
          <p:cNvPr id="40962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928688"/>
            <a:ext cx="8153400" cy="5286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z="3600" smtClean="0"/>
              <a:t>   </a:t>
            </a:r>
            <a:endParaRPr lang="it-IT" smtClean="0"/>
          </a:p>
          <a:p>
            <a:pPr eaLnBrk="1" hangingPunct="1"/>
            <a:r>
              <a:rPr lang="it-IT" sz="3600" smtClean="0"/>
              <a:t>Comunicazione tra ospedale e territorio</a:t>
            </a:r>
          </a:p>
          <a:p>
            <a:pPr eaLnBrk="1" hangingPunct="1"/>
            <a:r>
              <a:rPr lang="it-IT" sz="3600" smtClean="0"/>
              <a:t>Accertamento dei problemi o rischi del paziente al momento della dimissione</a:t>
            </a:r>
          </a:p>
          <a:p>
            <a:pPr eaLnBrk="1" hangingPunct="1"/>
            <a:r>
              <a:rPr lang="it-IT" sz="3600" smtClean="0"/>
              <a:t>Pianificazione sui tempi di dimissione</a:t>
            </a:r>
          </a:p>
          <a:p>
            <a:pPr eaLnBrk="1" hangingPunct="1"/>
            <a:r>
              <a:rPr lang="it-IT" sz="3600" smtClean="0"/>
              <a:t>PDTA</a:t>
            </a:r>
          </a:p>
          <a:p>
            <a:pPr eaLnBrk="1" hangingPunct="1"/>
            <a:r>
              <a:rPr lang="it-IT" sz="3600" smtClean="0"/>
              <a:t>Attivazione educazionale dei familiari o caregiver 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Oncologia di Negrar</a:t>
            </a:r>
          </a:p>
        </p:txBody>
      </p:sp>
      <p:sp>
        <p:nvSpPr>
          <p:cNvPr id="41986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285875"/>
            <a:ext cx="8153400" cy="4810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it-IT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4400" dirty="0" smtClean="0"/>
              <a:t>  Garantire la continuità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dirty="0" smtClean="0"/>
              <a:t>Coinvolgere direttamente il MMG 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3200" dirty="0" smtClean="0"/>
              <a:t>	 continuità temporale, farmacologica, valoriale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dirty="0" smtClean="0"/>
              <a:t>Equipe integrata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dirty="0" smtClean="0"/>
              <a:t>Cure palliative (2007)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dirty="0" smtClean="0"/>
              <a:t>Certificazione ESMO  (2009):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z="3200" dirty="0" smtClean="0"/>
              <a:t>	Centro Integrato di Oncologia e Cure Palliative</a:t>
            </a:r>
          </a:p>
          <a:p>
            <a:pPr eaLnBrk="1" hangingPunct="1">
              <a:lnSpc>
                <a:spcPct val="90000"/>
              </a:lnSpc>
            </a:pPr>
            <a:endParaRPr lang="it-IT" dirty="0" smtClean="0"/>
          </a:p>
          <a:p>
            <a:pPr eaLnBrk="1" hangingPunct="1">
              <a:lnSpc>
                <a:spcPct val="90000"/>
              </a:lnSpc>
            </a:pPr>
            <a:endParaRPr lang="it-IT" dirty="0" smtClean="0"/>
          </a:p>
          <a:p>
            <a:pPr eaLnBrk="1" hangingPunct="1">
              <a:lnSpc>
                <a:spcPct val="90000"/>
              </a:lnSpc>
            </a:pPr>
            <a:endParaRPr lang="it-IT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rgbClr val="1509B7"/>
                </a:solidFill>
              </a:rPr>
              <a:t>.. Concludendo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42938" y="1357313"/>
            <a:ext cx="8153400" cy="4643437"/>
          </a:xfrm>
        </p:spPr>
        <p:txBody>
          <a:bodyPr>
            <a:normAutofit fontScale="2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sz="4100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Comunità accogliente: il paziente al centro delle cure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Modello multidisciplinare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Organizzazione flessibile delle attività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Equipe di esperti nelle cure palliative: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1200" dirty="0" smtClean="0"/>
              <a:t>	adeguatezza nella pianificazione della presa in carico (</a:t>
            </a:r>
            <a:r>
              <a:rPr lang="it-IT" sz="11200" i="1" dirty="0" smtClean="0"/>
              <a:t>partecipazione</a:t>
            </a:r>
            <a:r>
              <a:rPr lang="it-IT" sz="11200" dirty="0" smtClean="0"/>
              <a:t> del paziente, </a:t>
            </a:r>
            <a:r>
              <a:rPr lang="it-IT" sz="11200" i="1" dirty="0" smtClean="0"/>
              <a:t>personalizzazione</a:t>
            </a:r>
            <a:r>
              <a:rPr lang="it-IT" sz="11200" dirty="0" smtClean="0"/>
              <a:t>)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Coinvolgimento dal paziente: “sapere dalle emozioni” </a:t>
            </a:r>
          </a:p>
          <a:p>
            <a:pPr marL="640715" lvl="1" indent="-32004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it-IT" sz="11200" dirty="0" smtClean="0"/>
              <a:t>fare spazio dentro di sé per le emozioni dell’altro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it-IT" sz="11200" dirty="0" smtClean="0"/>
              <a:t>Il nostro paziente è il luogo stesso di origine dell’arte assistenziale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it-IT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olo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44034" name="Segnaposto contenut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  <a:p>
            <a:pPr eaLnBrk="1" hangingPunct="1">
              <a:buFont typeface="Wingdings" pitchFamily="2" charset="2"/>
              <a:buNone/>
            </a:pPr>
            <a:r>
              <a:rPr lang="it-IT" sz="2400" smtClean="0">
                <a:solidFill>
                  <a:srgbClr val="1509B7"/>
                </a:solidFill>
                <a:latin typeface="Lucida Handwriting" pitchFamily="66" charset="0"/>
              </a:rPr>
              <a:t>..Grazie 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z="2400" smtClean="0">
                <a:solidFill>
                  <a:srgbClr val="1509B7"/>
                </a:solidFill>
                <a:latin typeface="Lucida Handwriting" pitchFamily="66" charset="0"/>
              </a:rPr>
              <a:t>per l’attenzione</a:t>
            </a:r>
          </a:p>
        </p:txBody>
      </p:sp>
      <p:sp>
        <p:nvSpPr>
          <p:cNvPr id="4" name="Angolo ripiegato 3"/>
          <p:cNvSpPr/>
          <p:nvPr/>
        </p:nvSpPr>
        <p:spPr>
          <a:xfrm>
            <a:off x="4000500" y="357188"/>
            <a:ext cx="4643438" cy="6215062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/>
              <a:t>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latin typeface="Eras Demi ITC" pitchFamily="34" charset="0"/>
              </a:rPr>
              <a:t>      </a:t>
            </a: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Se io potrò impedire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a un cuore di spezzarsi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  non avrò vissuto invano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     Se allevierò il dolore di una vita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    o guarirò una pena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    o aiuterò un pettirosso caduto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a rientrare nel nido 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  non avrò vissuto invano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 i="1" dirty="0">
              <a:solidFill>
                <a:srgbClr val="1509B7"/>
              </a:solidFill>
              <a:latin typeface="Eras Demi IT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dirty="0">
                <a:solidFill>
                  <a:srgbClr val="1509B7"/>
                </a:solidFill>
                <a:latin typeface="Eras Demi ITC" pitchFamily="34" charset="0"/>
              </a:rPr>
              <a:t>	Emily Dickinson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904</TotalTime>
  <Words>913</Words>
  <Application>Microsoft Office PowerPoint</Application>
  <PresentationFormat>Presentazione su schermo (4:3)</PresentationFormat>
  <Paragraphs>202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Luna</vt:lpstr>
      <vt:lpstr>Il ruolo  dell’infermiere  nel sostenere  la qualità di vita  dei pazienti:  l’esperienza  di Negrar  </vt:lpstr>
      <vt:lpstr>  Ad-sistere    </vt:lpstr>
      <vt:lpstr>L’assistenza infermieristica :  phrónesis (saggezza pratica) </vt:lpstr>
      <vt:lpstr>Principi fondamentali della assistenza infermieristica                       V. Henderson</vt:lpstr>
      <vt:lpstr>Diapositiva 5</vt:lpstr>
      <vt:lpstr>Simultaneous  Care</vt:lpstr>
      <vt:lpstr>Narrative medicine</vt:lpstr>
      <vt:lpstr>Oncologia di Negrar</vt:lpstr>
      <vt:lpstr>Diapositiva 9</vt:lpstr>
      <vt:lpstr>Diapositiva 10</vt:lpstr>
      <vt:lpstr>Unità di significato per il paziente  </vt:lpstr>
      <vt:lpstr>Sense making</vt:lpstr>
      <vt:lpstr>Il contatto: relazione primaria con  il corpo malato</vt:lpstr>
      <vt:lpstr>Il tempo</vt:lpstr>
      <vt:lpstr>La relazione:  comunicazione come atto terapeutico</vt:lpstr>
      <vt:lpstr>Diapositiva 16</vt:lpstr>
      <vt:lpstr>Terapia della sofferenza</vt:lpstr>
      <vt:lpstr>Diapositiva 18</vt:lpstr>
      <vt:lpstr>Diapositiva 19</vt:lpstr>
      <vt:lpstr>Oncologia di Negrar</vt:lpstr>
      <vt:lpstr>Diapositiva 21</vt:lpstr>
      <vt:lpstr>To cure..  to care</vt:lpstr>
      <vt:lpstr>Diapositiva 23</vt:lpstr>
      <vt:lpstr>Oncologia di Negrar</vt:lpstr>
      <vt:lpstr>La solitudine nel morire</vt:lpstr>
      <vt:lpstr>Diapositiva 26</vt:lpstr>
      <vt:lpstr>Discharge Planning</vt:lpstr>
      <vt:lpstr>Oncologia di Negrar</vt:lpstr>
      <vt:lpstr>.. Concludendo</vt:lpstr>
      <vt:lpstr>Diapositiva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Ad-sistere competenze specifiche  attitudine alla ricettivita’ </dc:title>
  <dc:creator>Veronica</dc:creator>
  <cp:lastModifiedBy>Veronica</cp:lastModifiedBy>
  <cp:revision>62</cp:revision>
  <dcterms:created xsi:type="dcterms:W3CDTF">2011-05-16T13:54:32Z</dcterms:created>
  <dcterms:modified xsi:type="dcterms:W3CDTF">2011-05-20T22:41:19Z</dcterms:modified>
</cp:coreProperties>
</file>